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2"/>
  </p:notesMasterIdLst>
  <p:sldIdLst>
    <p:sldId id="259" r:id="rId3"/>
    <p:sldId id="275" r:id="rId4"/>
    <p:sldId id="261" r:id="rId5"/>
    <p:sldId id="262" r:id="rId6"/>
    <p:sldId id="263" r:id="rId7"/>
    <p:sldId id="276" r:id="rId8"/>
    <p:sldId id="277" r:id="rId9"/>
    <p:sldId id="278" r:id="rId10"/>
    <p:sldId id="279" r:id="rId11"/>
  </p:sldIdLst>
  <p:sldSz cx="9144000" cy="5143500" type="screen16x9"/>
  <p:notesSz cx="6858000" cy="9144000"/>
  <p:embeddedFontLst>
    <p:embeddedFont>
      <p:font typeface="DM Sans" panose="020B0604020202020204" charset="0"/>
      <p:regular r:id="rId13"/>
      <p:bold r:id="rId14"/>
      <p:italic r:id="rId15"/>
      <p:boldItalic r:id="rId16"/>
    </p:embeddedFont>
    <p:embeddedFont>
      <p:font typeface="Helvetica Neue Light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56" autoAdjust="0"/>
  </p:normalViewPr>
  <p:slideViewPr>
    <p:cSldViewPr snapToGrid="0">
      <p:cViewPr varScale="1">
        <p:scale>
          <a:sx n="105" d="100"/>
          <a:sy n="105" d="100"/>
        </p:scale>
        <p:origin x="378" y="102"/>
      </p:cViewPr>
      <p:guideLst>
        <p:guide orient="horz" pos="295"/>
        <p:guide pos="5460"/>
        <p:guide pos="300"/>
        <p:guide orient="horz" pos="2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9cd35c9ea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9cd35c9ea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d869e21de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d869e21de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s-A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9cd35c9ea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9cd35c9ea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9cd35c9ea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9cd35c9ea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AR" sz="11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718933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AR" sz="1100" b="0" i="1" u="none" strike="noStrike" cap="none" dirty="0">
              <a:solidFill>
                <a:srgbClr val="8296B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AR" sz="1100" b="0" i="1" u="none" strike="noStrike" cap="none" dirty="0">
              <a:solidFill>
                <a:srgbClr val="8296B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9562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93502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07778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02-B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774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17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03-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8431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Con imag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2820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Carátula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350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03-B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0154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Carátula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7570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Carátula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7059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Cuadr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9692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Blanco 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3" name="Google Shape;33;p12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2380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 1">
  <p:cSld name="Fondo blanco 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4254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7" name="Google Shape;27;p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02-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13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05599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2.jp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1404863" y="1941375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Introducción a los </a:t>
            </a:r>
            <a:r>
              <a:rPr lang="es" sz="4000" b="1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modelos </a:t>
            </a:r>
            <a:r>
              <a:rPr lang="es-AR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datos</a:t>
            </a:r>
            <a:endParaRPr sz="4000" b="1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/>
        </p:nvSpPr>
        <p:spPr>
          <a:xfrm>
            <a:off x="1461300" y="22023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tabLst/>
              <a:defRPr/>
            </a:pPr>
            <a:r>
              <a:rPr kumimoji="0" lang="es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Bases de Datos Relacionales</a:t>
            </a:r>
            <a:endParaRPr kumimoji="0" sz="4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9;p41">
            <a:extLst>
              <a:ext uri="{FF2B5EF4-FFF2-40B4-BE49-F238E27FC236}">
                <a16:creationId xmlns:a16="http://schemas.microsoft.com/office/drawing/2014/main" id="{A48FE2BC-2842-4F95-9B77-6228A4C751DB}"/>
              </a:ext>
            </a:extLst>
          </p:cNvPr>
          <p:cNvSpPr txBox="1"/>
          <p:nvPr/>
        </p:nvSpPr>
        <p:spPr>
          <a:xfrm>
            <a:off x="2232025" y="1458150"/>
            <a:ext cx="662057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base de datos es </a:t>
            </a:r>
            <a:br>
              <a:rPr lang="es-419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419" sz="1800" b="1" dirty="0">
                <a:solidFill>
                  <a:srgbClr val="222222"/>
                </a:solidFill>
                <a:highlight>
                  <a:schemeClr val="accent6"/>
                </a:highlight>
                <a:latin typeface="DM Sans"/>
                <a:sym typeface="Helvetica Neue Light"/>
              </a:rPr>
              <a:t>un conjunto organizado de datos relacionados entre sí, </a:t>
            </a:r>
            <a:br>
              <a:rPr lang="es-419" sz="1800" b="1" dirty="0">
                <a:solidFill>
                  <a:srgbClr val="222222"/>
                </a:solidFill>
                <a:highlight>
                  <a:schemeClr val="accent6"/>
                </a:highlight>
                <a:latin typeface="DM Sans"/>
                <a:sym typeface="Helvetica Neue Light"/>
              </a:rPr>
            </a:br>
            <a:r>
              <a:rPr lang="es-419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administrados por un motor de base de datos, </a:t>
            </a:r>
            <a:br>
              <a:rPr lang="es-419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419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sirve a una aplicación independientemente de </a:t>
            </a:r>
            <a:r>
              <a:rPr lang="es-419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esta</a:t>
            </a:r>
            <a:r>
              <a:rPr lang="es-419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" name="Google Shape;200;p41">
            <a:extLst>
              <a:ext uri="{FF2B5EF4-FFF2-40B4-BE49-F238E27FC236}">
                <a16:creationId xmlns:a16="http://schemas.microsoft.com/office/drawing/2014/main" id="{C491C36B-808E-42D7-A9B7-57D755BFF1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14" y="1717457"/>
            <a:ext cx="2199511" cy="23205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01;p41">
            <a:extLst>
              <a:ext uri="{FF2B5EF4-FFF2-40B4-BE49-F238E27FC236}">
                <a16:creationId xmlns:a16="http://schemas.microsoft.com/office/drawing/2014/main" id="{C476CB40-37F5-418B-B19F-6A9EDB0D6345}"/>
              </a:ext>
            </a:extLst>
          </p:cNvPr>
          <p:cNvSpPr txBox="1"/>
          <p:nvPr/>
        </p:nvSpPr>
        <p:spPr>
          <a:xfrm>
            <a:off x="0" y="469049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4000" b="1" u="none" strike="noStrike" cap="none" dirty="0">
                <a:solidFill>
                  <a:srgbClr val="000000"/>
                </a:solidFill>
                <a:latin typeface="DM Sans" panose="020B0604020202020204" charset="0"/>
                <a:ea typeface="Anton"/>
                <a:cs typeface="Anton"/>
                <a:sym typeface="Anton"/>
              </a:rPr>
              <a:t>¿Qué es una Bases de Datos?</a:t>
            </a:r>
            <a:endParaRPr sz="4000" b="1" u="none" strike="noStrike" cap="none" dirty="0">
              <a:solidFill>
                <a:srgbClr val="000000"/>
              </a:solidFill>
              <a:latin typeface="DM Sans" panose="020B0604020202020204" charset="0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7;p42">
            <a:extLst>
              <a:ext uri="{FF2B5EF4-FFF2-40B4-BE49-F238E27FC236}">
                <a16:creationId xmlns:a16="http://schemas.microsoft.com/office/drawing/2014/main" id="{DB325AA0-A974-45E4-9AE0-034F464F99E1}"/>
              </a:ext>
            </a:extLst>
          </p:cNvPr>
          <p:cNvSpPr txBox="1"/>
          <p:nvPr/>
        </p:nvSpPr>
        <p:spPr>
          <a:xfrm>
            <a:off x="0" y="205538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4000" b="1" dirty="0">
                <a:latin typeface="DM Sans" panose="020B0604020202020204" charset="0"/>
                <a:sym typeface="Anton"/>
              </a:rPr>
              <a:t>Datos desordenados</a:t>
            </a:r>
            <a:endParaRPr sz="4000" b="1" dirty="0">
              <a:latin typeface="DM Sans" panose="020B0604020202020204" charset="0"/>
              <a:sym typeface="Anton"/>
            </a:endParaRPr>
          </a:p>
        </p:txBody>
      </p:sp>
      <p:pic>
        <p:nvPicPr>
          <p:cNvPr id="6" name="Google Shape;209;p42">
            <a:extLst>
              <a:ext uri="{FF2B5EF4-FFF2-40B4-BE49-F238E27FC236}">
                <a16:creationId xmlns:a16="http://schemas.microsoft.com/office/drawing/2014/main" id="{DED30117-1104-4B49-9034-526104A180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634" y="1469169"/>
            <a:ext cx="1035492" cy="109249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10;p42">
            <a:extLst>
              <a:ext uri="{FF2B5EF4-FFF2-40B4-BE49-F238E27FC236}">
                <a16:creationId xmlns:a16="http://schemas.microsoft.com/office/drawing/2014/main" id="{7AEFBC71-5CDF-4587-9949-DA6F857815C0}"/>
              </a:ext>
            </a:extLst>
          </p:cNvPr>
          <p:cNvSpPr txBox="1"/>
          <p:nvPr/>
        </p:nvSpPr>
        <p:spPr>
          <a:xfrm>
            <a:off x="155821" y="2571749"/>
            <a:ext cx="2073503" cy="232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base de datos es </a:t>
            </a:r>
            <a:br>
              <a:rPr lang="es-419" sz="110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419" sz="110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conjunto organizado de datos relacionados entre sí, </a:t>
            </a:r>
            <a:br>
              <a:rPr lang="es-419" sz="110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419" sz="110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administrados por un motor de base de datos, </a:t>
            </a:r>
            <a:br>
              <a:rPr lang="es-419" sz="110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419" sz="110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sirve a una aplicación independientemente de ésta.</a:t>
            </a:r>
            <a:endParaRPr sz="1100" b="0" i="1" u="none" strike="noStrike" cap="none" dirty="0">
              <a:solidFill>
                <a:srgbClr val="8296B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" name="Google Shape;211;p42">
            <a:extLst>
              <a:ext uri="{FF2B5EF4-FFF2-40B4-BE49-F238E27FC236}">
                <a16:creationId xmlns:a16="http://schemas.microsoft.com/office/drawing/2014/main" id="{565700B0-2512-4FE8-A195-8C0EBE87A5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8295" y="1173076"/>
            <a:ext cx="4505325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20;p43">
            <a:extLst>
              <a:ext uri="{FF2B5EF4-FFF2-40B4-BE49-F238E27FC236}">
                <a16:creationId xmlns:a16="http://schemas.microsoft.com/office/drawing/2014/main" id="{FA86A494-7B88-46D9-8C71-C2ADDEDF96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9078" y="1224326"/>
            <a:ext cx="5362575" cy="3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07;p42">
            <a:extLst>
              <a:ext uri="{FF2B5EF4-FFF2-40B4-BE49-F238E27FC236}">
                <a16:creationId xmlns:a16="http://schemas.microsoft.com/office/drawing/2014/main" id="{6ACE284B-7854-4A22-9460-33BBFDB765E1}"/>
              </a:ext>
            </a:extLst>
          </p:cNvPr>
          <p:cNvSpPr txBox="1"/>
          <p:nvPr/>
        </p:nvSpPr>
        <p:spPr>
          <a:xfrm>
            <a:off x="1111170" y="205538"/>
            <a:ext cx="803283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4000" b="1" dirty="0">
                <a:latin typeface="DM Sans" panose="020B0604020202020204" charset="0"/>
                <a:sym typeface="Anton"/>
              </a:rPr>
              <a:t>Datos </a:t>
            </a:r>
            <a:r>
              <a:rPr lang="es-419" sz="4000" b="1" dirty="0" err="1">
                <a:latin typeface="DM Sans" panose="020B0604020202020204" charset="0"/>
                <a:sym typeface="Anton"/>
              </a:rPr>
              <a:t>semi-normalizados</a:t>
            </a:r>
            <a:endParaRPr sz="4000" b="1" dirty="0">
              <a:latin typeface="DM Sans" panose="020B0604020202020204" charset="0"/>
              <a:sym typeface="Anton"/>
            </a:endParaRPr>
          </a:p>
        </p:txBody>
      </p:sp>
      <p:pic>
        <p:nvPicPr>
          <p:cNvPr id="7" name="Google Shape;209;p42">
            <a:extLst>
              <a:ext uri="{FF2B5EF4-FFF2-40B4-BE49-F238E27FC236}">
                <a16:creationId xmlns:a16="http://schemas.microsoft.com/office/drawing/2014/main" id="{7FB49501-0995-45A5-A747-92CF7A25C5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2634" y="1469169"/>
            <a:ext cx="1035492" cy="10924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0;p42">
            <a:extLst>
              <a:ext uri="{FF2B5EF4-FFF2-40B4-BE49-F238E27FC236}">
                <a16:creationId xmlns:a16="http://schemas.microsoft.com/office/drawing/2014/main" id="{2F7983F6-F9F2-4814-A4B6-FC2E79EE422A}"/>
              </a:ext>
            </a:extLst>
          </p:cNvPr>
          <p:cNvSpPr txBox="1"/>
          <p:nvPr/>
        </p:nvSpPr>
        <p:spPr>
          <a:xfrm>
            <a:off x="155821" y="2571749"/>
            <a:ext cx="2073503" cy="232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base de datos es </a:t>
            </a:r>
            <a:br>
              <a:rPr lang="es-419" sz="110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419" sz="110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conjunto organizado de datos relacionados entre sí, </a:t>
            </a:r>
            <a:br>
              <a:rPr lang="es-419" sz="110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419" sz="110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administrados por un motor de base de datos, </a:t>
            </a:r>
            <a:br>
              <a:rPr lang="es-419" sz="110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419" sz="110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sirve a una aplicación independientemente de ésta.</a:t>
            </a:r>
            <a:endParaRPr sz="1100" b="0" i="1" u="none" strike="noStrike" cap="none" dirty="0">
              <a:solidFill>
                <a:srgbClr val="8296B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7;p42">
            <a:extLst>
              <a:ext uri="{FF2B5EF4-FFF2-40B4-BE49-F238E27FC236}">
                <a16:creationId xmlns:a16="http://schemas.microsoft.com/office/drawing/2014/main" id="{922809FC-AF64-4357-90DE-851490771F4A}"/>
              </a:ext>
            </a:extLst>
          </p:cNvPr>
          <p:cNvSpPr txBox="1"/>
          <p:nvPr/>
        </p:nvSpPr>
        <p:spPr>
          <a:xfrm>
            <a:off x="2229324" y="650538"/>
            <a:ext cx="657901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4000" b="1" dirty="0">
                <a:latin typeface="DM Sans" panose="020B0604020202020204" charset="0"/>
                <a:sym typeface="Anton"/>
              </a:rPr>
              <a:t>¿Qué es una Base de Datos Relacional?</a:t>
            </a:r>
            <a:endParaRPr sz="4000" b="1" dirty="0">
              <a:latin typeface="DM Sans" panose="020B0604020202020204" charset="0"/>
              <a:sym typeface="Anton"/>
            </a:endParaRPr>
          </a:p>
        </p:txBody>
      </p:sp>
      <p:pic>
        <p:nvPicPr>
          <p:cNvPr id="3" name="Google Shape;209;p42">
            <a:extLst>
              <a:ext uri="{FF2B5EF4-FFF2-40B4-BE49-F238E27FC236}">
                <a16:creationId xmlns:a16="http://schemas.microsoft.com/office/drawing/2014/main" id="{D76449B3-6FEA-484A-994C-86C5887AE4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634" y="1469169"/>
            <a:ext cx="1035492" cy="10924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0;p42">
            <a:extLst>
              <a:ext uri="{FF2B5EF4-FFF2-40B4-BE49-F238E27FC236}">
                <a16:creationId xmlns:a16="http://schemas.microsoft.com/office/drawing/2014/main" id="{4B9E3DD5-668F-4D1A-9450-1A6E38A54276}"/>
              </a:ext>
            </a:extLst>
          </p:cNvPr>
          <p:cNvSpPr txBox="1"/>
          <p:nvPr/>
        </p:nvSpPr>
        <p:spPr>
          <a:xfrm>
            <a:off x="155821" y="2571749"/>
            <a:ext cx="2073503" cy="232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base de datos es </a:t>
            </a:r>
            <a:br>
              <a:rPr lang="es-419" sz="110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419" sz="110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conjunto organizado de datos relacionados entre sí, </a:t>
            </a:r>
            <a:br>
              <a:rPr lang="es-419" sz="110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419" sz="110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administrados por un motor de base de datos, </a:t>
            </a:r>
            <a:br>
              <a:rPr lang="es-419" sz="110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419" sz="110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sirve a una aplicación independientemente de ésta.</a:t>
            </a:r>
            <a:endParaRPr sz="1100" b="0" i="1" u="none" strike="noStrike" cap="none" dirty="0">
              <a:solidFill>
                <a:srgbClr val="8296B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624B1D2-5570-4706-97DB-0C4655BE427A}"/>
              </a:ext>
            </a:extLst>
          </p:cNvPr>
          <p:cNvSpPr txBox="1"/>
          <p:nvPr/>
        </p:nvSpPr>
        <p:spPr>
          <a:xfrm>
            <a:off x="2621666" y="2139232"/>
            <a:ext cx="6186668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base de datos relacional es un conjunto de datos</a:t>
            </a:r>
            <a:br>
              <a:rPr lang="es-AR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AR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separado en categorías lógicas, llamadas </a:t>
            </a:r>
            <a:br>
              <a:rPr lang="es-AR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AR" sz="1800" b="1" i="0" u="none" strike="noStrike" cap="none" dirty="0">
                <a:solidFill>
                  <a:srgbClr val="11111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tablas o modelos</a:t>
            </a:r>
            <a:r>
              <a:rPr lang="es-AR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br>
              <a:rPr lang="es-AR" sz="1800" b="0" i="0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lang="es-AR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9174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34;p45">
            <a:extLst>
              <a:ext uri="{FF2B5EF4-FFF2-40B4-BE49-F238E27FC236}">
                <a16:creationId xmlns:a16="http://schemas.microsoft.com/office/drawing/2014/main" id="{75CC93C0-3F6F-4751-81E8-22DAC2D775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8321" y="1497964"/>
            <a:ext cx="4060054" cy="278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35;p45">
            <a:extLst>
              <a:ext uri="{FF2B5EF4-FFF2-40B4-BE49-F238E27FC236}">
                <a16:creationId xmlns:a16="http://schemas.microsoft.com/office/drawing/2014/main" id="{E6B8938E-CD32-4D73-A6E4-54D476F655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1653" y="4715553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37;p45">
            <a:extLst>
              <a:ext uri="{FF2B5EF4-FFF2-40B4-BE49-F238E27FC236}">
                <a16:creationId xmlns:a16="http://schemas.microsoft.com/office/drawing/2014/main" id="{CB1B0447-F8D6-49B2-841A-00CF26034881}"/>
              </a:ext>
            </a:extLst>
          </p:cNvPr>
          <p:cNvSpPr txBox="1"/>
          <p:nvPr/>
        </p:nvSpPr>
        <p:spPr>
          <a:xfrm>
            <a:off x="136966" y="1302939"/>
            <a:ext cx="2073503" cy="359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base de datos relacional es un conjunto de datos</a:t>
            </a:r>
            <a:br>
              <a:rPr lang="es-419" sz="105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419" sz="105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separado en categorías lógicas, llamadas </a:t>
            </a:r>
            <a:r>
              <a:rPr lang="es-419" sz="1050" b="0" i="1" u="none" strike="noStrike" cap="none" dirty="0">
                <a:solidFill>
                  <a:srgbClr val="7030A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tablas o modelos</a:t>
            </a:r>
            <a:r>
              <a:rPr lang="es-419" sz="105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Toda tabla está conformada por </a:t>
            </a:r>
            <a:r>
              <a:rPr lang="es-419" sz="1050" b="0" i="1" u="none" strike="noStrike" cap="none" dirty="0">
                <a:solidFill>
                  <a:srgbClr val="7030A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filas</a:t>
            </a:r>
            <a:r>
              <a:rPr lang="es-419" sz="105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s-419" sz="1050" b="0" i="1" u="none" strike="noStrike" cap="none" dirty="0">
                <a:solidFill>
                  <a:srgbClr val="7030A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columnas</a:t>
            </a:r>
            <a:r>
              <a:rPr lang="es-419" sz="1050" b="0" i="1" u="none" strike="noStrike" cap="none" dirty="0">
                <a:solidFill>
                  <a:srgbClr val="8296B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38;p45">
            <a:extLst>
              <a:ext uri="{FF2B5EF4-FFF2-40B4-BE49-F238E27FC236}">
                <a16:creationId xmlns:a16="http://schemas.microsoft.com/office/drawing/2014/main" id="{4627CFD2-D7DC-4AB3-A050-438B8DE129C7}"/>
              </a:ext>
            </a:extLst>
          </p:cNvPr>
          <p:cNvSpPr txBox="1"/>
          <p:nvPr/>
        </p:nvSpPr>
        <p:spPr>
          <a:xfrm>
            <a:off x="6116667" y="995162"/>
            <a:ext cx="10010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Tablas o Modelos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Google Shape;239;p45">
            <a:extLst>
              <a:ext uri="{FF2B5EF4-FFF2-40B4-BE49-F238E27FC236}">
                <a16:creationId xmlns:a16="http://schemas.microsoft.com/office/drawing/2014/main" id="{367A31E7-F818-44C9-836E-26F2488BF99B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106867" y="1256752"/>
            <a:ext cx="1009800" cy="233699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" name="Google Shape;240;p45">
            <a:extLst>
              <a:ext uri="{FF2B5EF4-FFF2-40B4-BE49-F238E27FC236}">
                <a16:creationId xmlns:a16="http://schemas.microsoft.com/office/drawing/2014/main" id="{6B4F9054-206B-4BC8-B9BF-C6D5658E55D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117687" y="1256752"/>
            <a:ext cx="935352" cy="233699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" name="Google Shape;241;p45">
            <a:extLst>
              <a:ext uri="{FF2B5EF4-FFF2-40B4-BE49-F238E27FC236}">
                <a16:creationId xmlns:a16="http://schemas.microsoft.com/office/drawing/2014/main" id="{0A4EAF73-D8B0-4E8A-9AD1-AFF0A21283B4}"/>
              </a:ext>
            </a:extLst>
          </p:cNvPr>
          <p:cNvSpPr txBox="1"/>
          <p:nvPr/>
        </p:nvSpPr>
        <p:spPr>
          <a:xfrm>
            <a:off x="3164570" y="4357671"/>
            <a:ext cx="88712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Clave primaria (PK)</a:t>
            </a:r>
            <a:endParaRPr sz="14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42;p45">
            <a:extLst>
              <a:ext uri="{FF2B5EF4-FFF2-40B4-BE49-F238E27FC236}">
                <a16:creationId xmlns:a16="http://schemas.microsoft.com/office/drawing/2014/main" id="{9B176CED-18CF-4072-AE49-E676C46BC55C}"/>
              </a:ext>
            </a:extLst>
          </p:cNvPr>
          <p:cNvSpPr txBox="1"/>
          <p:nvPr/>
        </p:nvSpPr>
        <p:spPr>
          <a:xfrm>
            <a:off x="6230558" y="4357671"/>
            <a:ext cx="88712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Clave foránea</a:t>
            </a:r>
            <a:br>
              <a:rPr lang="es-419" sz="1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419" sz="1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(FK)</a:t>
            </a:r>
            <a:endParaRPr sz="14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243;p45">
            <a:extLst>
              <a:ext uri="{FF2B5EF4-FFF2-40B4-BE49-F238E27FC236}">
                <a16:creationId xmlns:a16="http://schemas.microsoft.com/office/drawing/2014/main" id="{72C5C967-5F7B-4709-A365-79168290E14E}"/>
              </a:ext>
            </a:extLst>
          </p:cNvPr>
          <p:cNvCxnSpPr>
            <a:stCxn id="9" idx="0"/>
          </p:cNvCxnSpPr>
          <p:nvPr/>
        </p:nvCxnSpPr>
        <p:spPr>
          <a:xfrm rot="10800000">
            <a:off x="3608135" y="4138971"/>
            <a:ext cx="0" cy="2187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" name="Google Shape;244;p45">
            <a:extLst>
              <a:ext uri="{FF2B5EF4-FFF2-40B4-BE49-F238E27FC236}">
                <a16:creationId xmlns:a16="http://schemas.microsoft.com/office/drawing/2014/main" id="{561C05AE-D1A0-4408-B58D-BC53240AF107}"/>
              </a:ext>
            </a:extLst>
          </p:cNvPr>
          <p:cNvCxnSpPr>
            <a:stCxn id="10" idx="0"/>
          </p:cNvCxnSpPr>
          <p:nvPr/>
        </p:nvCxnSpPr>
        <p:spPr>
          <a:xfrm rot="10800000">
            <a:off x="6674123" y="4138971"/>
            <a:ext cx="0" cy="2187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" name="Google Shape;245;p45">
            <a:extLst>
              <a:ext uri="{FF2B5EF4-FFF2-40B4-BE49-F238E27FC236}">
                <a16:creationId xmlns:a16="http://schemas.microsoft.com/office/drawing/2014/main" id="{F5677E33-1432-459B-ACE1-5011A625679F}"/>
              </a:ext>
            </a:extLst>
          </p:cNvPr>
          <p:cNvSpPr txBox="1"/>
          <p:nvPr/>
        </p:nvSpPr>
        <p:spPr>
          <a:xfrm>
            <a:off x="2400592" y="2190383"/>
            <a:ext cx="8871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Filas</a:t>
            </a:r>
            <a:endParaRPr sz="14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46;p45">
            <a:extLst>
              <a:ext uri="{FF2B5EF4-FFF2-40B4-BE49-F238E27FC236}">
                <a16:creationId xmlns:a16="http://schemas.microsoft.com/office/drawing/2014/main" id="{7A8B4547-6C49-4951-B156-D5A27A26BF0D}"/>
              </a:ext>
            </a:extLst>
          </p:cNvPr>
          <p:cNvSpPr txBox="1"/>
          <p:nvPr/>
        </p:nvSpPr>
        <p:spPr>
          <a:xfrm>
            <a:off x="3026469" y="1240725"/>
            <a:ext cx="11178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Columnas</a:t>
            </a:r>
            <a:endParaRPr sz="14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247;p45">
            <a:extLst>
              <a:ext uri="{FF2B5EF4-FFF2-40B4-BE49-F238E27FC236}">
                <a16:creationId xmlns:a16="http://schemas.microsoft.com/office/drawing/2014/main" id="{F0E60DF1-9B75-43CC-9844-F2C45678DF97}"/>
              </a:ext>
            </a:extLst>
          </p:cNvPr>
          <p:cNvCxnSpPr>
            <a:endCxn id="13" idx="3"/>
          </p:cNvCxnSpPr>
          <p:nvPr/>
        </p:nvCxnSpPr>
        <p:spPr>
          <a:xfrm>
            <a:off x="2935821" y="2344272"/>
            <a:ext cx="35190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" name="Google Shape;248;p45">
            <a:extLst>
              <a:ext uri="{FF2B5EF4-FFF2-40B4-BE49-F238E27FC236}">
                <a16:creationId xmlns:a16="http://schemas.microsoft.com/office/drawing/2014/main" id="{3F0875AB-6643-4561-A0EE-E3F43549D23F}"/>
              </a:ext>
            </a:extLst>
          </p:cNvPr>
          <p:cNvCxnSpPr/>
          <p:nvPr/>
        </p:nvCxnSpPr>
        <p:spPr>
          <a:xfrm>
            <a:off x="2935705" y="2344270"/>
            <a:ext cx="320729" cy="307778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" name="Google Shape;249;p45">
            <a:extLst>
              <a:ext uri="{FF2B5EF4-FFF2-40B4-BE49-F238E27FC236}">
                <a16:creationId xmlns:a16="http://schemas.microsoft.com/office/drawing/2014/main" id="{2C4000AA-EC35-40CA-8DFA-BA36527FF49E}"/>
              </a:ext>
            </a:extLst>
          </p:cNvPr>
          <p:cNvCxnSpPr/>
          <p:nvPr/>
        </p:nvCxnSpPr>
        <p:spPr>
          <a:xfrm>
            <a:off x="2935705" y="2344271"/>
            <a:ext cx="320729" cy="574032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250;p45">
            <a:extLst>
              <a:ext uri="{FF2B5EF4-FFF2-40B4-BE49-F238E27FC236}">
                <a16:creationId xmlns:a16="http://schemas.microsoft.com/office/drawing/2014/main" id="{1F42006C-AD80-46BA-9037-B103F2CD0717}"/>
              </a:ext>
            </a:extLst>
          </p:cNvPr>
          <p:cNvCxnSpPr/>
          <p:nvPr/>
        </p:nvCxnSpPr>
        <p:spPr>
          <a:xfrm>
            <a:off x="2935705" y="2344269"/>
            <a:ext cx="320729" cy="951381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251;p45">
            <a:extLst>
              <a:ext uri="{FF2B5EF4-FFF2-40B4-BE49-F238E27FC236}">
                <a16:creationId xmlns:a16="http://schemas.microsoft.com/office/drawing/2014/main" id="{CC0274D2-7263-49C3-A238-FF81CC25B4DA}"/>
              </a:ext>
            </a:extLst>
          </p:cNvPr>
          <p:cNvCxnSpPr>
            <a:stCxn id="14" idx="2"/>
          </p:cNvCxnSpPr>
          <p:nvPr/>
        </p:nvCxnSpPr>
        <p:spPr>
          <a:xfrm>
            <a:off x="3585388" y="1548502"/>
            <a:ext cx="0" cy="2664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252;p45">
            <a:extLst>
              <a:ext uri="{FF2B5EF4-FFF2-40B4-BE49-F238E27FC236}">
                <a16:creationId xmlns:a16="http://schemas.microsoft.com/office/drawing/2014/main" id="{1FAF8419-B582-47E1-8FA7-15E926214353}"/>
              </a:ext>
            </a:extLst>
          </p:cNvPr>
          <p:cNvCxnSpPr/>
          <p:nvPr/>
        </p:nvCxnSpPr>
        <p:spPr>
          <a:xfrm>
            <a:off x="3585388" y="1548502"/>
            <a:ext cx="695539" cy="266255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253;p45">
            <a:extLst>
              <a:ext uri="{FF2B5EF4-FFF2-40B4-BE49-F238E27FC236}">
                <a16:creationId xmlns:a16="http://schemas.microsoft.com/office/drawing/2014/main" id="{E6A17881-50EE-446D-A640-AD34FFE75780}"/>
              </a:ext>
            </a:extLst>
          </p:cNvPr>
          <p:cNvCxnSpPr/>
          <p:nvPr/>
        </p:nvCxnSpPr>
        <p:spPr>
          <a:xfrm>
            <a:off x="3585387" y="1548502"/>
            <a:ext cx="1480697" cy="266255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2" name="Google Shape;254;p45">
            <a:extLst>
              <a:ext uri="{FF2B5EF4-FFF2-40B4-BE49-F238E27FC236}">
                <a16:creationId xmlns:a16="http://schemas.microsoft.com/office/drawing/2014/main" id="{F2BD7A39-5439-4DA1-B12F-1AB589EFF44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7859" y="72639"/>
            <a:ext cx="1189425" cy="125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55;p45">
            <a:extLst>
              <a:ext uri="{FF2B5EF4-FFF2-40B4-BE49-F238E27FC236}">
                <a16:creationId xmlns:a16="http://schemas.microsoft.com/office/drawing/2014/main" id="{65A34F8C-68BD-4AA5-A8FF-50FBA5EC38E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78477" y="1491845"/>
            <a:ext cx="1897565" cy="279459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07;p42">
            <a:extLst>
              <a:ext uri="{FF2B5EF4-FFF2-40B4-BE49-F238E27FC236}">
                <a16:creationId xmlns:a16="http://schemas.microsoft.com/office/drawing/2014/main" id="{678B6C15-381F-42E6-A70B-C4498F07D9C9}"/>
              </a:ext>
            </a:extLst>
          </p:cNvPr>
          <p:cNvSpPr txBox="1"/>
          <p:nvPr/>
        </p:nvSpPr>
        <p:spPr>
          <a:xfrm>
            <a:off x="2305662" y="205538"/>
            <a:ext cx="6838338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4000" b="1" dirty="0">
                <a:latin typeface="DM Sans" panose="020B0604020202020204" charset="0"/>
                <a:sym typeface="Anton"/>
              </a:rPr>
              <a:t>Nombres de las partes</a:t>
            </a:r>
            <a:endParaRPr sz="4000" b="1" dirty="0">
              <a:latin typeface="DM Sans" panose="020B0604020202020204" charset="0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93271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64;p46">
            <a:extLst>
              <a:ext uri="{FF2B5EF4-FFF2-40B4-BE49-F238E27FC236}">
                <a16:creationId xmlns:a16="http://schemas.microsoft.com/office/drawing/2014/main" id="{94CB363B-951A-4644-913D-6A9A681B9143}"/>
              </a:ext>
            </a:extLst>
          </p:cNvPr>
          <p:cNvCxnSpPr>
            <a:cxnSpLocks/>
          </p:cNvCxnSpPr>
          <p:nvPr/>
        </p:nvCxnSpPr>
        <p:spPr>
          <a:xfrm flipH="1">
            <a:off x="3722393" y="3808590"/>
            <a:ext cx="1684453" cy="1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Google Shape;265;p46">
            <a:extLst>
              <a:ext uri="{FF2B5EF4-FFF2-40B4-BE49-F238E27FC236}">
                <a16:creationId xmlns:a16="http://schemas.microsoft.com/office/drawing/2014/main" id="{C67CF8CA-6CEB-4261-88B4-15DC37452914}"/>
              </a:ext>
            </a:extLst>
          </p:cNvPr>
          <p:cNvCxnSpPr>
            <a:cxnSpLocks/>
          </p:cNvCxnSpPr>
          <p:nvPr/>
        </p:nvCxnSpPr>
        <p:spPr>
          <a:xfrm>
            <a:off x="6378445" y="1558872"/>
            <a:ext cx="1020296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" name="Google Shape;268;p46">
            <a:extLst>
              <a:ext uri="{FF2B5EF4-FFF2-40B4-BE49-F238E27FC236}">
                <a16:creationId xmlns:a16="http://schemas.microsoft.com/office/drawing/2014/main" id="{0EC387E9-AB61-44DA-9DC2-A904B5E53A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22" y="1334908"/>
            <a:ext cx="3611272" cy="247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9;p46">
            <a:extLst>
              <a:ext uri="{FF2B5EF4-FFF2-40B4-BE49-F238E27FC236}">
                <a16:creationId xmlns:a16="http://schemas.microsoft.com/office/drawing/2014/main" id="{9AFE5B3E-E3CF-4FBA-A953-C6366A8457A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2133" y="1235036"/>
            <a:ext cx="1629332" cy="2399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70;p46">
            <a:extLst>
              <a:ext uri="{FF2B5EF4-FFF2-40B4-BE49-F238E27FC236}">
                <a16:creationId xmlns:a16="http://schemas.microsoft.com/office/drawing/2014/main" id="{694D8CF6-14CA-4CC3-BDB6-73AB5D4CBBD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98741" y="1473015"/>
            <a:ext cx="1635757" cy="211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71;p46">
            <a:extLst>
              <a:ext uri="{FF2B5EF4-FFF2-40B4-BE49-F238E27FC236}">
                <a16:creationId xmlns:a16="http://schemas.microsoft.com/office/drawing/2014/main" id="{5599943C-16A0-4B59-89D0-D06512E4212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92107" y="1650349"/>
            <a:ext cx="1972677" cy="271746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37;p45">
            <a:extLst>
              <a:ext uri="{FF2B5EF4-FFF2-40B4-BE49-F238E27FC236}">
                <a16:creationId xmlns:a16="http://schemas.microsoft.com/office/drawing/2014/main" id="{147CFE1D-7D86-42EA-BEF6-3F23015C494E}"/>
              </a:ext>
            </a:extLst>
          </p:cNvPr>
          <p:cNvSpPr txBox="1"/>
          <p:nvPr/>
        </p:nvSpPr>
        <p:spPr>
          <a:xfrm>
            <a:off x="136966" y="3727096"/>
            <a:ext cx="5292000" cy="141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s-AR" sz="1050" i="1" dirty="0">
                <a:solidFill>
                  <a:srgbClr val="8296B0"/>
                </a:solidFill>
                <a:latin typeface="Helvetica Neue Light"/>
                <a:sym typeface="Helvetica Neue Light"/>
              </a:rPr>
              <a:t>Las </a:t>
            </a:r>
            <a:r>
              <a:rPr lang="es-AR" sz="1050" b="0" i="1" u="none" strike="noStrike" cap="none" dirty="0">
                <a:solidFill>
                  <a:srgbClr val="8296B0"/>
                </a:solidFill>
                <a:latin typeface="Helvetica Neue Light" panose="020B0604020202020204" charset="0"/>
                <a:ea typeface="Helvetica Neue Light"/>
                <a:cs typeface="Helvetica Neue Light"/>
                <a:sym typeface="Helvetica Neue Light"/>
              </a:rPr>
              <a:t>tablas o modelos tienen una columna destinada a un número único de identificación para cada fila, denominado </a:t>
            </a:r>
            <a:r>
              <a:rPr lang="es-AR" sz="1050" b="0" i="1" u="none" strike="noStrike" cap="none" dirty="0">
                <a:solidFill>
                  <a:srgbClr val="7030A0"/>
                </a:solidFill>
                <a:latin typeface="Helvetica Neue Light" panose="020B0604020202020204" charset="0"/>
                <a:ea typeface="Helvetica Neue Light"/>
                <a:cs typeface="Helvetica Neue Light"/>
                <a:sym typeface="Helvetica Neue Light"/>
              </a:rPr>
              <a:t>clave primaria (PK). </a:t>
            </a:r>
            <a:r>
              <a:rPr lang="es-AR" sz="1050" b="0" i="1" u="none" strike="noStrike" cap="none" dirty="0">
                <a:solidFill>
                  <a:srgbClr val="8296B0"/>
                </a:solidFill>
                <a:latin typeface="Helvetica Neue Light" panose="020B0604020202020204" charset="0"/>
                <a:ea typeface="Helvetica Neue Light"/>
                <a:cs typeface="Helvetica Neue Light"/>
                <a:sym typeface="Helvetica Neue Light"/>
              </a:rPr>
              <a:t>Una tabla A puede relacionarse con otra B, mediante una columna que contenga la clave primaria de la tabla B, esa tal columna se denomina </a:t>
            </a:r>
            <a:r>
              <a:rPr lang="es-AR" sz="1050" b="0" i="1" u="none" strike="noStrike" cap="none" dirty="0">
                <a:solidFill>
                  <a:srgbClr val="7030A0"/>
                </a:solidFill>
                <a:latin typeface="Helvetica Neue Light" panose="020B0604020202020204" charset="0"/>
                <a:ea typeface="Helvetica Neue Light"/>
                <a:cs typeface="Helvetica Neue Light"/>
                <a:sym typeface="Helvetica Neue Light"/>
              </a:rPr>
              <a:t>clave foránea (FK).</a:t>
            </a:r>
            <a:endParaRPr lang="es-AR" b="0" i="0" u="none" strike="noStrike" cap="none" dirty="0">
              <a:solidFill>
                <a:srgbClr val="000000"/>
              </a:solidFill>
              <a:latin typeface="Helvetica Neue Light" panose="020B0604020202020204" charset="0"/>
              <a:sym typeface="Arial"/>
            </a:endParaRPr>
          </a:p>
        </p:txBody>
      </p:sp>
      <p:pic>
        <p:nvPicPr>
          <p:cNvPr id="13" name="Google Shape;254;p45">
            <a:extLst>
              <a:ext uri="{FF2B5EF4-FFF2-40B4-BE49-F238E27FC236}">
                <a16:creationId xmlns:a16="http://schemas.microsoft.com/office/drawing/2014/main" id="{21488CCC-B6F5-4E71-AC4C-94C5EF1250D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0077" y="253517"/>
            <a:ext cx="906756" cy="89314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07;p42">
            <a:extLst>
              <a:ext uri="{FF2B5EF4-FFF2-40B4-BE49-F238E27FC236}">
                <a16:creationId xmlns:a16="http://schemas.microsoft.com/office/drawing/2014/main" id="{D1F0A08A-E68C-49BB-93F1-47C9A611FA6D}"/>
              </a:ext>
            </a:extLst>
          </p:cNvPr>
          <p:cNvSpPr txBox="1"/>
          <p:nvPr/>
        </p:nvSpPr>
        <p:spPr>
          <a:xfrm>
            <a:off x="1597306" y="205538"/>
            <a:ext cx="7546694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4000" b="1" dirty="0">
                <a:latin typeface="DM Sans" panose="020B0604020202020204" charset="0"/>
                <a:sym typeface="Anton"/>
              </a:rPr>
              <a:t>Base de Datos normalizada</a:t>
            </a:r>
            <a:endParaRPr sz="4000" b="1" dirty="0">
              <a:latin typeface="DM Sans" panose="020B0604020202020204" charset="0"/>
              <a:sym typeface="Anton"/>
            </a:endParaRPr>
          </a:p>
        </p:txBody>
      </p:sp>
      <p:cxnSp>
        <p:nvCxnSpPr>
          <p:cNvPr id="15" name="Google Shape;265;p46">
            <a:extLst>
              <a:ext uri="{FF2B5EF4-FFF2-40B4-BE49-F238E27FC236}">
                <a16:creationId xmlns:a16="http://schemas.microsoft.com/office/drawing/2014/main" id="{8D8D40ED-E024-428E-8DF4-7F1E2A31D61B}"/>
              </a:ext>
            </a:extLst>
          </p:cNvPr>
          <p:cNvCxnSpPr>
            <a:cxnSpLocks/>
          </p:cNvCxnSpPr>
          <p:nvPr/>
        </p:nvCxnSpPr>
        <p:spPr>
          <a:xfrm flipV="1">
            <a:off x="2006592" y="1201681"/>
            <a:ext cx="1785541" cy="7373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584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09D3245-3E67-44D9-90DB-BC3DF1B5E5C2}"/>
              </a:ext>
            </a:extLst>
          </p:cNvPr>
          <p:cNvSpPr txBox="1"/>
          <p:nvPr/>
        </p:nvSpPr>
        <p:spPr>
          <a:xfrm>
            <a:off x="0" y="427947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4000" b="1" dirty="0">
                <a:latin typeface="DM Sans" panose="020B0604020202020204" charset="0"/>
                <a:sym typeface="Anton"/>
              </a:rPr>
              <a:t>Diagramando modelos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D9D283-E673-439C-9FFF-EEC83BE7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4" y="1549335"/>
            <a:ext cx="7627212" cy="316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534024"/>
      </p:ext>
    </p:extLst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306</Words>
  <Application>Microsoft Office PowerPoint</Application>
  <PresentationFormat>Presentación en pantalla (16:9)</PresentationFormat>
  <Paragraphs>21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Helvetica Neue Light</vt:lpstr>
      <vt:lpstr>DM Sans</vt:lpstr>
      <vt:lpstr>Arial</vt:lpstr>
      <vt:lpstr>Coder</vt:lpstr>
      <vt:lpstr>1_Coder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Esteban Acevedo</dc:creator>
  <cp:lastModifiedBy>Esteban Acevedo</cp:lastModifiedBy>
  <cp:revision>23</cp:revision>
  <dcterms:modified xsi:type="dcterms:W3CDTF">2024-03-26T01:07:16Z</dcterms:modified>
</cp:coreProperties>
</file>